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0"/>
    <p:restoredTop sz="94643"/>
  </p:normalViewPr>
  <p:slideViewPr>
    <p:cSldViewPr snapToGrid="0">
      <p:cViewPr varScale="1">
        <p:scale>
          <a:sx n="147" d="100"/>
          <a:sy n="147" d="100"/>
        </p:scale>
        <p:origin x="6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7e0a888c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7e0a888c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940588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940588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better?- haney</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a940588c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a940588c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9e57c213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9e57c213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good- haney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9e57c1f8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9e57c1f8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good- haney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9e57c1f8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9e57c1f8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good- haney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a940588c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a940588c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7a59b73e7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7a59b73e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7a59b73e7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7a59b73e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9e57c1ad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9e57c1ad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9e57c1ad9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9e57c1ad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7a59b73e7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7a59b73e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7a59b73e7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7a59b73e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9e57c213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9e57c213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kM8EgM1dyTM" TargetMode="External"/><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yvcp9KxND_Oh2lJRwJ6JF6xRCdb8CBaA/view"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drive.google.com/file/d/1oPMgQsE5G4kLFCTFJpyiT56af6mQIkMl/view" TargetMode="External"/><Relationship Id="rId5" Type="http://schemas.openxmlformats.org/officeDocument/2006/relationships/image" Target="../media/image10.png"/><Relationship Id="rId6"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hfCLBbQ4c9A" TargetMode="External"/><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m53OQZvbRQ" TargetMode="External"/><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LaZ0j7_nQI" TargetMode="External"/><Relationship Id="rId4" Type="http://schemas.openxmlformats.org/officeDocument/2006/relationships/image" Target="../media/image5.jpg"/><Relationship Id="rId5" Type="http://schemas.openxmlformats.org/officeDocument/2006/relationships/hyperlink" Target="http://www.youtube.com/watch?v=MOd7PcX-W4M" TargetMode="External"/><Relationship Id="rId6"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500"/>
              <a:t>Junior-ROTC</a:t>
            </a:r>
            <a:endParaRPr sz="5500"/>
          </a:p>
        </p:txBody>
      </p:sp>
      <p:sp>
        <p:nvSpPr>
          <p:cNvPr id="60" name="Google Shape;60;p13"/>
          <p:cNvSpPr txBox="1">
            <a:spLocks noGrp="1"/>
          </p:cNvSpPr>
          <p:nvPr>
            <p:ph type="subTitle" idx="1"/>
          </p:nvPr>
        </p:nvSpPr>
        <p:spPr>
          <a:xfrm>
            <a:off x="512700" y="3840645"/>
            <a:ext cx="8118600" cy="43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Presented to you by the Richland High Battalion </a:t>
            </a:r>
            <a:endParaRPr/>
          </a:p>
          <a:p>
            <a:pPr marL="0" lvl="0" indent="0" algn="l" rtl="0">
              <a:spcBef>
                <a:spcPts val="0"/>
              </a:spcBef>
              <a:spcAft>
                <a:spcPts val="0"/>
              </a:spcAft>
              <a:buNone/>
            </a:pPr>
            <a:r>
              <a:rPr lang="en"/>
              <a:t>							And our Captain, Warren Harris</a:t>
            </a:r>
            <a:endParaRPr/>
          </a:p>
        </p:txBody>
      </p:sp>
      <p:pic>
        <p:nvPicPr>
          <p:cNvPr id="61" name="Google Shape;61;p13"/>
          <p:cNvPicPr preferRelativeResize="0"/>
          <p:nvPr/>
        </p:nvPicPr>
        <p:blipFill>
          <a:blip r:embed="rId3">
            <a:alphaModFix/>
          </a:blip>
          <a:stretch>
            <a:fillRect/>
          </a:stretch>
        </p:blipFill>
        <p:spPr>
          <a:xfrm>
            <a:off x="5184625" y="101675"/>
            <a:ext cx="2715800" cy="3738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700">
                <a:solidFill>
                  <a:srgbClr val="F3F3F3"/>
                </a:solidFill>
              </a:rPr>
              <a:t>Color Guard</a:t>
            </a:r>
            <a:endParaRPr sz="4900">
              <a:solidFill>
                <a:srgbClr val="F3F3F3"/>
              </a:solidFill>
            </a:endParaRPr>
          </a:p>
        </p:txBody>
      </p:sp>
      <p:sp>
        <p:nvSpPr>
          <p:cNvPr id="123" name="Google Shape;123;p22"/>
          <p:cNvSpPr txBox="1">
            <a:spLocks noGrp="1"/>
          </p:cNvSpPr>
          <p:nvPr>
            <p:ph type="body" idx="1"/>
          </p:nvPr>
        </p:nvSpPr>
        <p:spPr>
          <a:xfrm>
            <a:off x="43275" y="1210625"/>
            <a:ext cx="4681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rPr>
              <a:t>“Color Guard performs the flag ceremonies at special events such as award ceremonies, football games, community events, school events, and places where we pay honors to our country”.</a:t>
            </a:r>
            <a:endParaRPr sz="2000">
              <a:solidFill>
                <a:srgbClr val="F3F3F3"/>
              </a:solidFill>
            </a:endParaRPr>
          </a:p>
          <a:p>
            <a:pPr marL="0" lvl="0" indent="0" algn="l" rtl="0">
              <a:spcBef>
                <a:spcPts val="1600"/>
              </a:spcBef>
              <a:spcAft>
                <a:spcPts val="0"/>
              </a:spcAft>
              <a:buNone/>
            </a:pPr>
            <a:r>
              <a:rPr lang="en" sz="2000">
                <a:solidFill>
                  <a:srgbClr val="F3F3F3"/>
                </a:solidFill>
              </a:rPr>
              <a:t>Justin Shelly, Cadet Lieutenant Colonel, (C/LTC) Battalion Commander</a:t>
            </a:r>
            <a:endParaRPr sz="2000">
              <a:solidFill>
                <a:srgbClr val="F3F3F3"/>
              </a:solidFill>
            </a:endParaRPr>
          </a:p>
          <a:p>
            <a:pPr marL="0" lvl="0" indent="0" algn="l" rtl="0">
              <a:spcBef>
                <a:spcPts val="1600"/>
              </a:spcBef>
              <a:spcAft>
                <a:spcPts val="0"/>
              </a:spcAft>
              <a:buNone/>
            </a:pPr>
            <a:endParaRPr sz="2000">
              <a:solidFill>
                <a:srgbClr val="F3F3F3"/>
              </a:solidFill>
            </a:endParaRPr>
          </a:p>
          <a:p>
            <a:pPr marL="0" lvl="0" indent="0" algn="l" rtl="0">
              <a:spcBef>
                <a:spcPts val="1600"/>
              </a:spcBef>
              <a:spcAft>
                <a:spcPts val="0"/>
              </a:spcAft>
              <a:buNone/>
            </a:pPr>
            <a:endParaRPr sz="1100">
              <a:solidFill>
                <a:srgbClr val="F3F3F3"/>
              </a:solidFill>
            </a:endParaRPr>
          </a:p>
          <a:p>
            <a:pPr marL="914400" lvl="0" indent="457200" algn="l" rtl="0">
              <a:spcBef>
                <a:spcPts val="1600"/>
              </a:spcBef>
              <a:spcAft>
                <a:spcPts val="1600"/>
              </a:spcAft>
              <a:buNone/>
            </a:pPr>
            <a:r>
              <a:rPr lang="en" sz="2800">
                <a:solidFill>
                  <a:srgbClr val="F3F3F3"/>
                </a:solidFill>
              </a:rPr>
              <a:t> </a:t>
            </a:r>
            <a:endParaRPr sz="2800">
              <a:solidFill>
                <a:srgbClr val="F3F3F3"/>
              </a:solidFill>
            </a:endParaRPr>
          </a:p>
        </p:txBody>
      </p:sp>
      <p:pic>
        <p:nvPicPr>
          <p:cNvPr id="124" name="Google Shape;124;p22" descr="2017 National JROTC Color Guard team from Cocoa Beach. U.S. Army JROTC national jrotc drill competition.&#10;&#10;Subscribble: https://www.youtube.com/channel/UCoCbO6nGtw9LZr8AhT63oOw&#10;&#10;Twitch: https://www.twitch.tv/redheadontwitch&#10;Twitter: https://twitter.com/RedheadYoutube" title="2017 National JROTC Color Guard and Drill Team Event | Cocoa Beach Color Guard">
            <a:hlinkClick r:id="rId3"/>
          </p:cNvPr>
          <p:cNvPicPr preferRelativeResize="0"/>
          <p:nvPr/>
        </p:nvPicPr>
        <p:blipFill>
          <a:blip r:embed="rId4">
            <a:alphaModFix/>
          </a:blip>
          <a:stretch>
            <a:fillRect/>
          </a:stretch>
        </p:blipFill>
        <p:spPr>
          <a:xfrm>
            <a:off x="4724400" y="1210625"/>
            <a:ext cx="4267200" cy="320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300">
                <a:solidFill>
                  <a:srgbClr val="F3F3F3"/>
                </a:solidFill>
                <a:latin typeface="Georgia"/>
                <a:ea typeface="Georgia"/>
                <a:cs typeface="Georgia"/>
                <a:sym typeface="Georgia"/>
              </a:rPr>
              <a:t>Academics/Leadership</a:t>
            </a:r>
            <a:endParaRPr sz="4100">
              <a:latin typeface="Georgia"/>
              <a:ea typeface="Georgia"/>
              <a:cs typeface="Georgia"/>
              <a:sym typeface="Georgia"/>
            </a:endParaRPr>
          </a:p>
        </p:txBody>
      </p:sp>
      <p:sp>
        <p:nvSpPr>
          <p:cNvPr id="130" name="Google Shape;130;p23"/>
          <p:cNvSpPr txBox="1">
            <a:spLocks noGrp="1"/>
          </p:cNvSpPr>
          <p:nvPr>
            <p:ph type="title"/>
          </p:nvPr>
        </p:nvSpPr>
        <p:spPr>
          <a:xfrm>
            <a:off x="103275" y="2641050"/>
            <a:ext cx="8520600" cy="2355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r>
              <a:rPr lang="en" sz="1100">
                <a:solidFill>
                  <a:srgbClr val="F3F3F3"/>
                </a:solidFill>
                <a:highlight>
                  <a:srgbClr val="000000"/>
                </a:highlight>
                <a:latin typeface="Verdana"/>
                <a:ea typeface="Verdana"/>
                <a:cs typeface="Verdana"/>
                <a:sym typeface="Verdana"/>
              </a:rPr>
              <a:t>“The JROTC Academic team mainly studies subjects such as Math, English,  Science, Military History and JROTC history. The cadets in the academic team participate in an Academic  Bowl each year there are 2 preliminary rounds, and if your team passes these rounds they can compete against nationally recognized schools in Washington D.C.”</a:t>
            </a: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r>
              <a:rPr lang="en" sz="1100">
                <a:solidFill>
                  <a:srgbClr val="F3F3F3"/>
                </a:solidFill>
                <a:highlight>
                  <a:srgbClr val="000000"/>
                </a:highlight>
                <a:latin typeface="Verdana"/>
                <a:ea typeface="Verdana"/>
                <a:cs typeface="Verdana"/>
                <a:sym typeface="Verdana"/>
              </a:rPr>
              <a:t>“The Leadership team studies leadership attributes and situations to try and become a better leader and a better citizen. Like the Academic Bowl the Leadership Bowl has 2 preliminary rounds, and if your team manages to pass these rounds they have a chance to compete in Washington D.C.”</a:t>
            </a: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r>
              <a:rPr lang="en" sz="1100">
                <a:solidFill>
                  <a:srgbClr val="F3F3F3"/>
                </a:solidFill>
                <a:highlight>
                  <a:srgbClr val="000000"/>
                </a:highlight>
                <a:latin typeface="Verdana"/>
                <a:ea typeface="Verdana"/>
                <a:cs typeface="Verdana"/>
                <a:sym typeface="Verdana"/>
              </a:rPr>
              <a:t>LAUREN JONES, Cadet Major (C/MAJ). Battalion Training Officer (S-3)</a:t>
            </a: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0"/>
              </a:spcAft>
              <a:buNone/>
            </a:pPr>
            <a:endParaRPr sz="1100">
              <a:solidFill>
                <a:srgbClr val="F3F3F3"/>
              </a:solidFill>
              <a:highlight>
                <a:srgbClr val="000000"/>
              </a:highlight>
              <a:latin typeface="Verdana"/>
              <a:ea typeface="Verdana"/>
              <a:cs typeface="Verdana"/>
              <a:sym typeface="Verdana"/>
            </a:endParaRPr>
          </a:p>
          <a:p>
            <a:pPr marL="0" lvl="0" indent="0" algn="l" rtl="0">
              <a:lnSpc>
                <a:spcPct val="115000"/>
              </a:lnSpc>
              <a:spcBef>
                <a:spcPts val="0"/>
              </a:spcBef>
              <a:spcAft>
                <a:spcPts val="1600"/>
              </a:spcAft>
              <a:buNone/>
            </a:pPr>
            <a:endParaRPr sz="2300">
              <a:solidFill>
                <a:srgbClr val="F3F3F3"/>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Arial"/>
                <a:ea typeface="Arial"/>
                <a:cs typeface="Arial"/>
                <a:sym typeface="Arial"/>
              </a:rPr>
              <a:t>Team Building</a:t>
            </a:r>
            <a:endParaRPr>
              <a:solidFill>
                <a:srgbClr val="F3F3F3"/>
              </a:solidFill>
              <a:latin typeface="Arial"/>
              <a:ea typeface="Arial"/>
              <a:cs typeface="Arial"/>
              <a:sym typeface="Arial"/>
            </a:endParaRPr>
          </a:p>
        </p:txBody>
      </p:sp>
      <p:sp>
        <p:nvSpPr>
          <p:cNvPr id="136" name="Google Shape;136;p24"/>
          <p:cNvSpPr txBox="1">
            <a:spLocks noGrp="1"/>
          </p:cNvSpPr>
          <p:nvPr>
            <p:ph type="body" idx="1"/>
          </p:nvPr>
        </p:nvSpPr>
        <p:spPr>
          <a:xfrm>
            <a:off x="180200" y="3901925"/>
            <a:ext cx="8520600" cy="1017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3F3F3"/>
                </a:solidFill>
                <a:highlight>
                  <a:srgbClr val="000000"/>
                </a:highlight>
              </a:rPr>
              <a:t>Team Building in JROTC is important because it gives the cadets a chance to work together to accomplish a goal. Whether be it a academically involved on or physical, we still work together as a team. </a:t>
            </a:r>
            <a:endParaRPr>
              <a:solidFill>
                <a:srgbClr val="F3F3F3"/>
              </a:solidFill>
              <a:highlight>
                <a:srgbClr val="00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Community</a:t>
            </a:r>
            <a:r>
              <a:rPr lang="en"/>
              <a:t> </a:t>
            </a:r>
            <a:r>
              <a:rPr lang="en">
                <a:solidFill>
                  <a:srgbClr val="FFFFFF"/>
                </a:solidFill>
              </a:rPr>
              <a:t>Service</a:t>
            </a:r>
            <a:endParaRPr>
              <a:solidFill>
                <a:srgbClr val="FFFFFF"/>
              </a:solidFill>
            </a:endParaRPr>
          </a:p>
        </p:txBody>
      </p:sp>
      <p:sp>
        <p:nvSpPr>
          <p:cNvPr id="142" name="Google Shape;142;p25"/>
          <p:cNvSpPr txBox="1">
            <a:spLocks noGrp="1"/>
          </p:cNvSpPr>
          <p:nvPr>
            <p:ph type="body" idx="1"/>
          </p:nvPr>
        </p:nvSpPr>
        <p:spPr>
          <a:xfrm>
            <a:off x="118800" y="1058225"/>
            <a:ext cx="4453200" cy="4007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“JROTC has participated in the American Heart Association annual HEART WALK’ and  held gift wrapping fundraisers at NorthEast Mall to benefit the Simon Youth Foundation”</a:t>
            </a:r>
            <a:endParaRPr>
              <a:solidFill>
                <a:srgbClr val="FFFFFF"/>
              </a:solidFill>
            </a:endParaRPr>
          </a:p>
          <a:p>
            <a:pPr marL="0" lvl="0" indent="0" algn="l" rtl="0">
              <a:spcBef>
                <a:spcPts val="1600"/>
              </a:spcBef>
              <a:spcAft>
                <a:spcPts val="0"/>
              </a:spcAft>
              <a:buNone/>
            </a:pPr>
            <a:r>
              <a:rPr lang="en" sz="1400">
                <a:solidFill>
                  <a:srgbClr val="FFFFFF"/>
                </a:solidFill>
              </a:rPr>
              <a:t> From: STEPHEN HANEY, Cadet Captain(C/CPT), Special Projects Officer (S-6)</a:t>
            </a:r>
            <a:endParaRPr sz="1400">
              <a:solidFill>
                <a:srgbClr val="FFFFFF"/>
              </a:solidFill>
            </a:endParaRPr>
          </a:p>
          <a:p>
            <a:pPr marL="0" lvl="0" indent="0" algn="l" rtl="0">
              <a:spcBef>
                <a:spcPts val="1600"/>
              </a:spcBef>
              <a:spcAft>
                <a:spcPts val="1600"/>
              </a:spcAft>
              <a:buNone/>
            </a:pPr>
            <a:endParaRPr>
              <a:solidFill>
                <a:srgbClr val="FFFFFF"/>
              </a:solidFill>
            </a:endParaRPr>
          </a:p>
        </p:txBody>
      </p:sp>
      <p:pic>
        <p:nvPicPr>
          <p:cNvPr id="143" name="Google Shape;143;p25" title="JROTC.mp4">
            <a:hlinkClick r:id="rId3"/>
          </p:cNvPr>
          <p:cNvPicPr preferRelativeResize="0"/>
          <p:nvPr/>
        </p:nvPicPr>
        <p:blipFill>
          <a:blip r:embed="rId4">
            <a:alphaModFix/>
          </a:blip>
          <a:stretch>
            <a:fillRect/>
          </a:stretch>
        </p:blipFill>
        <p:spPr>
          <a:xfrm>
            <a:off x="5460425" y="289500"/>
            <a:ext cx="2874467" cy="2155850"/>
          </a:xfrm>
          <a:prstGeom prst="rect">
            <a:avLst/>
          </a:prstGeom>
          <a:noFill/>
          <a:ln>
            <a:noFill/>
          </a:ln>
          <a:effectLst>
            <a:outerShdw blurRad="985838" dist="19050" dir="5400000" algn="bl" rotWithShape="0">
              <a:srgbClr val="00FFFF">
                <a:alpha val="50000"/>
              </a:srgbClr>
            </a:outerShdw>
          </a:effectLst>
        </p:spPr>
      </p:pic>
      <p:pic>
        <p:nvPicPr>
          <p:cNvPr id="144" name="Google Shape;144;p25"/>
          <p:cNvPicPr preferRelativeResize="0"/>
          <p:nvPr/>
        </p:nvPicPr>
        <p:blipFill>
          <a:blip r:embed="rId5">
            <a:alphaModFix/>
          </a:blip>
          <a:stretch>
            <a:fillRect/>
          </a:stretch>
        </p:blipFill>
        <p:spPr>
          <a:xfrm>
            <a:off x="5637075" y="2872251"/>
            <a:ext cx="3030700" cy="2271250"/>
          </a:xfrm>
          <a:prstGeom prst="rect">
            <a:avLst/>
          </a:prstGeom>
          <a:noFill/>
          <a:ln>
            <a:noFill/>
          </a:ln>
        </p:spPr>
      </p:pic>
      <p:sp>
        <p:nvSpPr>
          <p:cNvPr id="145" name="Google Shape;145;p25"/>
          <p:cNvSpPr txBox="1"/>
          <p:nvPr/>
        </p:nvSpPr>
        <p:spPr>
          <a:xfrm>
            <a:off x="5494400" y="397775"/>
            <a:ext cx="3030600" cy="18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FFFF"/>
                </a:solidFill>
                <a:latin typeface="Old Standard TT"/>
                <a:ea typeface="Old Standard TT"/>
                <a:cs typeface="Old Standard TT"/>
                <a:sym typeface="Old Standard TT"/>
              </a:rPr>
              <a:t>American Heart Association Heart   Walk with RHS JROTC</a:t>
            </a:r>
            <a:endParaRPr>
              <a:solidFill>
                <a:srgbClr val="00FFFF"/>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Community</a:t>
            </a:r>
            <a:r>
              <a:rPr lang="en"/>
              <a:t> </a:t>
            </a:r>
            <a:r>
              <a:rPr lang="en">
                <a:solidFill>
                  <a:srgbClr val="FFFFFF"/>
                </a:solidFill>
              </a:rPr>
              <a:t>Service</a:t>
            </a:r>
            <a:endParaRPr>
              <a:solidFill>
                <a:srgbClr val="FFFFFF"/>
              </a:solidFill>
            </a:endParaRPr>
          </a:p>
        </p:txBody>
      </p:sp>
      <p:sp>
        <p:nvSpPr>
          <p:cNvPr id="151" name="Google Shape;151;p26"/>
          <p:cNvSpPr txBox="1">
            <a:spLocks noGrp="1"/>
          </p:cNvSpPr>
          <p:nvPr>
            <p:ph type="body" idx="1"/>
          </p:nvPr>
        </p:nvSpPr>
        <p:spPr>
          <a:xfrm>
            <a:off x="118800" y="1058225"/>
            <a:ext cx="4453200" cy="4007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“JROTC encourages cadets to participate</a:t>
            </a:r>
            <a:endParaRPr>
              <a:solidFill>
                <a:srgbClr val="FFFFFF"/>
              </a:solidFill>
            </a:endParaRPr>
          </a:p>
          <a:p>
            <a:pPr marL="0" lvl="0" indent="0" algn="l" rtl="0">
              <a:spcBef>
                <a:spcPts val="1600"/>
              </a:spcBef>
              <a:spcAft>
                <a:spcPts val="0"/>
              </a:spcAft>
              <a:buNone/>
            </a:pPr>
            <a:r>
              <a:rPr lang="en">
                <a:solidFill>
                  <a:srgbClr val="FFFFFF"/>
                </a:solidFill>
              </a:rPr>
              <a:t>in community service projects, this helps</a:t>
            </a:r>
            <a:endParaRPr>
              <a:solidFill>
                <a:srgbClr val="FFFFFF"/>
              </a:solidFill>
            </a:endParaRPr>
          </a:p>
          <a:p>
            <a:pPr marL="0" lvl="0" indent="0" algn="l" rtl="0">
              <a:spcBef>
                <a:spcPts val="1600"/>
              </a:spcBef>
              <a:spcAft>
                <a:spcPts val="0"/>
              </a:spcAft>
              <a:buNone/>
            </a:pPr>
            <a:r>
              <a:rPr lang="en">
                <a:solidFill>
                  <a:srgbClr val="FFFFFF"/>
                </a:solidFill>
              </a:rPr>
              <a:t>better our community and make us better</a:t>
            </a:r>
            <a:endParaRPr>
              <a:solidFill>
                <a:srgbClr val="FFFFFF"/>
              </a:solidFill>
            </a:endParaRPr>
          </a:p>
          <a:p>
            <a:pPr marL="0" lvl="0" indent="0" algn="l" rtl="0">
              <a:spcBef>
                <a:spcPts val="1600"/>
              </a:spcBef>
              <a:spcAft>
                <a:spcPts val="0"/>
              </a:spcAft>
              <a:buNone/>
            </a:pPr>
            <a:r>
              <a:rPr lang="en">
                <a:solidFill>
                  <a:srgbClr val="FFFFFF"/>
                </a:solidFill>
              </a:rPr>
              <a:t>Leaders. In previous years we have done blood drives with Carter Blood Care”</a:t>
            </a:r>
            <a:endParaRPr>
              <a:solidFill>
                <a:srgbClr val="FFFFFF"/>
              </a:solidFill>
            </a:endParaRPr>
          </a:p>
          <a:p>
            <a:pPr marL="0" lvl="0" indent="0" algn="l" rtl="0">
              <a:spcBef>
                <a:spcPts val="1600"/>
              </a:spcBef>
              <a:spcAft>
                <a:spcPts val="0"/>
              </a:spcAft>
              <a:buNone/>
            </a:pPr>
            <a:r>
              <a:rPr lang="en" sz="1400">
                <a:solidFill>
                  <a:srgbClr val="FFFFFF"/>
                </a:solidFill>
              </a:rPr>
              <a:t> From: STEPHEN HANEY, Cadet Captain(C/CPT), Special Projects Officer (S-6)</a:t>
            </a:r>
            <a:endParaRPr sz="1400">
              <a:solidFill>
                <a:srgbClr val="FFFFFF"/>
              </a:solidFill>
            </a:endParaRPr>
          </a:p>
          <a:p>
            <a:pPr marL="0" lvl="0" indent="0" algn="l" rtl="0">
              <a:spcBef>
                <a:spcPts val="1600"/>
              </a:spcBef>
              <a:spcAft>
                <a:spcPts val="1600"/>
              </a:spcAft>
              <a:buNone/>
            </a:pPr>
            <a:endParaRPr>
              <a:solidFill>
                <a:srgbClr val="FFFFFF"/>
              </a:solidFill>
            </a:endParaRPr>
          </a:p>
        </p:txBody>
      </p:sp>
      <p:pic>
        <p:nvPicPr>
          <p:cNvPr id="152" name="Google Shape;152;p26"/>
          <p:cNvPicPr preferRelativeResize="0"/>
          <p:nvPr/>
        </p:nvPicPr>
        <p:blipFill>
          <a:blip r:embed="rId3">
            <a:alphaModFix/>
          </a:blip>
          <a:stretch>
            <a:fillRect/>
          </a:stretch>
        </p:blipFill>
        <p:spPr>
          <a:xfrm>
            <a:off x="6464370" y="3697426"/>
            <a:ext cx="2298623" cy="1117376"/>
          </a:xfrm>
          <a:prstGeom prst="rect">
            <a:avLst/>
          </a:prstGeom>
          <a:noFill/>
          <a:ln>
            <a:noFill/>
          </a:ln>
        </p:spPr>
      </p:pic>
      <p:pic>
        <p:nvPicPr>
          <p:cNvPr id="153" name="Google Shape;153;p26" title="Community Blood Drive.mp4">
            <a:hlinkClick r:id="rId4"/>
          </p:cNvPr>
          <p:cNvPicPr preferRelativeResize="0"/>
          <p:nvPr/>
        </p:nvPicPr>
        <p:blipFill>
          <a:blip r:embed="rId5">
            <a:alphaModFix/>
          </a:blip>
          <a:stretch>
            <a:fillRect/>
          </a:stretch>
        </p:blipFill>
        <p:spPr>
          <a:xfrm>
            <a:off x="4651200" y="445025"/>
            <a:ext cx="3627775" cy="2720825"/>
          </a:xfrm>
          <a:prstGeom prst="rect">
            <a:avLst/>
          </a:prstGeom>
          <a:noFill/>
          <a:ln>
            <a:noFill/>
          </a:ln>
          <a:effectLst>
            <a:outerShdw blurRad="971550" dist="19050" dir="5400000" algn="bl" rotWithShape="0">
              <a:srgbClr val="FF0000">
                <a:alpha val="95000"/>
              </a:srgbClr>
            </a:outerShdw>
          </a:effectLst>
        </p:spPr>
      </p:pic>
      <p:pic>
        <p:nvPicPr>
          <p:cNvPr id="154" name="Google Shape;154;p26"/>
          <p:cNvPicPr preferRelativeResize="0"/>
          <p:nvPr/>
        </p:nvPicPr>
        <p:blipFill>
          <a:blip r:embed="rId6">
            <a:alphaModFix/>
          </a:blip>
          <a:stretch>
            <a:fillRect/>
          </a:stretch>
        </p:blipFill>
        <p:spPr>
          <a:xfrm>
            <a:off x="4304149" y="3826800"/>
            <a:ext cx="2032451" cy="988002"/>
          </a:xfrm>
          <a:prstGeom prst="rect">
            <a:avLst/>
          </a:prstGeom>
          <a:noFill/>
          <a:ln>
            <a:noFill/>
          </a:ln>
        </p:spPr>
      </p:pic>
      <p:sp>
        <p:nvSpPr>
          <p:cNvPr id="155" name="Google Shape;155;p26"/>
          <p:cNvSpPr txBox="1"/>
          <p:nvPr/>
        </p:nvSpPr>
        <p:spPr>
          <a:xfrm>
            <a:off x="5204125" y="530825"/>
            <a:ext cx="28662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0000"/>
                </a:solidFill>
                <a:latin typeface="Old Standard TT"/>
                <a:ea typeface="Old Standard TT"/>
                <a:cs typeface="Old Standard TT"/>
                <a:sym typeface="Old Standard TT"/>
              </a:rPr>
              <a:t>     </a:t>
            </a:r>
            <a:r>
              <a:rPr lang="en" sz="2500">
                <a:solidFill>
                  <a:srgbClr val="CC0000"/>
                </a:solidFill>
                <a:latin typeface="Old Standard TT"/>
                <a:ea typeface="Old Standard TT"/>
                <a:cs typeface="Old Standard TT"/>
                <a:sym typeface="Old Standard TT"/>
              </a:rPr>
              <a:t>RHS JROTC       BLOOD DRIVE</a:t>
            </a:r>
            <a:endParaRPr sz="2500">
              <a:solidFill>
                <a:srgbClr val="CC0000"/>
              </a:solidFill>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9"/>
        <p:cNvGrpSpPr/>
        <p:nvPr/>
      </p:nvGrpSpPr>
      <p:grpSpPr>
        <a:xfrm>
          <a:off x="0" y="0"/>
          <a:ext cx="0" cy="0"/>
          <a:chOff x="0" y="0"/>
          <a:chExt cx="0" cy="0"/>
        </a:xfrm>
      </p:grpSpPr>
      <p:sp>
        <p:nvSpPr>
          <p:cNvPr id="160" name="Google Shape;160;p27"/>
          <p:cNvSpPr txBox="1">
            <a:spLocks noGrp="1"/>
          </p:cNvSpPr>
          <p:nvPr>
            <p:ph type="body" idx="1"/>
          </p:nvPr>
        </p:nvSpPr>
        <p:spPr>
          <a:xfrm>
            <a:off x="311725" y="287575"/>
            <a:ext cx="8598600" cy="44316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“JROTC encourages students to take care of themselves and participate in their school and community. JROTC gives the student life skills which they will use now and in the future.</a:t>
            </a:r>
            <a:endParaRPr>
              <a:solidFill>
                <a:srgbClr val="FFFFFF"/>
              </a:solidFill>
            </a:endParaRPr>
          </a:p>
          <a:p>
            <a:pPr marL="0" lvl="0" indent="0" algn="l" rtl="0">
              <a:spcBef>
                <a:spcPts val="1600"/>
              </a:spcBef>
              <a:spcAft>
                <a:spcPts val="0"/>
              </a:spcAft>
              <a:buNone/>
            </a:pPr>
            <a:r>
              <a:rPr lang="en">
                <a:solidFill>
                  <a:srgbClr val="FFFFFF"/>
                </a:solidFill>
              </a:rPr>
              <a:t>Do yourself , your ,school and your community a sevice: JOIN RHS JROTC!!!</a:t>
            </a:r>
            <a:endParaRPr>
              <a:solidFill>
                <a:srgbClr val="FFFFFF"/>
              </a:solidFill>
            </a:endParaRPr>
          </a:p>
          <a:p>
            <a:pPr marL="0" lvl="0" indent="0" algn="l" rtl="0">
              <a:spcBef>
                <a:spcPts val="1600"/>
              </a:spcBef>
              <a:spcAft>
                <a:spcPts val="0"/>
              </a:spcAft>
              <a:buNone/>
            </a:pPr>
            <a:r>
              <a:rPr lang="en">
                <a:solidFill>
                  <a:srgbClr val="FFFFFF"/>
                </a:solidFill>
              </a:rPr>
              <a:t>	</a:t>
            </a:r>
            <a:r>
              <a:rPr lang="en">
                <a:solidFill>
                  <a:schemeClr val="lt1"/>
                </a:solidFill>
              </a:rPr>
              <a:t>				From the RHSJROTC Staff:</a:t>
            </a:r>
            <a:endParaRPr>
              <a:solidFill>
                <a:schemeClr val="lt1"/>
              </a:solidFill>
            </a:endParaRPr>
          </a:p>
          <a:p>
            <a:pPr marL="0" lvl="0" indent="0" algn="l" rtl="0">
              <a:spcBef>
                <a:spcPts val="16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Commander                      </a:t>
            </a:r>
            <a:r>
              <a:rPr lang="en" sz="1000">
                <a:solidFill>
                  <a:schemeClr val="lt1"/>
                </a:solidFill>
                <a:latin typeface="Times New Roman"/>
                <a:ea typeface="Times New Roman"/>
                <a:cs typeface="Times New Roman"/>
                <a:sym typeface="Times New Roman"/>
              </a:rPr>
              <a:t>/LTC JUSTIN SHELLY                                     </a:t>
            </a:r>
            <a:r>
              <a:rPr lang="en" sz="1000" b="1">
                <a:solidFill>
                  <a:schemeClr val="lt1"/>
                </a:solidFill>
                <a:latin typeface="Times New Roman"/>
                <a:ea typeface="Times New Roman"/>
                <a:cs typeface="Times New Roman"/>
                <a:sym typeface="Times New Roman"/>
              </a:rPr>
              <a:t>Battalion Executive Officer                     	</a:t>
            </a:r>
            <a:r>
              <a:rPr lang="en" sz="1000">
                <a:solidFill>
                  <a:schemeClr val="lt1"/>
                </a:solidFill>
                <a:latin typeface="Times New Roman"/>
                <a:ea typeface="Times New Roman"/>
                <a:cs typeface="Times New Roman"/>
                <a:sym typeface="Times New Roman"/>
              </a:rPr>
              <a:t>C/MAJ HALLIE RENO</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Sergeant Major                 </a:t>
            </a:r>
            <a:r>
              <a:rPr lang="en" sz="1000">
                <a:solidFill>
                  <a:schemeClr val="lt1"/>
                </a:solidFill>
                <a:latin typeface="Times New Roman"/>
                <a:ea typeface="Times New Roman"/>
                <a:cs typeface="Times New Roman"/>
                <a:sym typeface="Times New Roman"/>
              </a:rPr>
              <a:t>C/CSM DARREN ARCE                                  </a:t>
            </a:r>
            <a:r>
              <a:rPr lang="en" sz="1000" b="1">
                <a:solidFill>
                  <a:schemeClr val="lt1"/>
                </a:solidFill>
                <a:latin typeface="Times New Roman"/>
                <a:ea typeface="Times New Roman"/>
                <a:cs typeface="Times New Roman"/>
                <a:sym typeface="Times New Roman"/>
              </a:rPr>
              <a:t>Battalion S-1 Adjutant                                	</a:t>
            </a:r>
            <a:r>
              <a:rPr lang="en" sz="1000">
                <a:solidFill>
                  <a:schemeClr val="lt1"/>
                </a:solidFill>
                <a:latin typeface="Times New Roman"/>
                <a:ea typeface="Times New Roman"/>
                <a:cs typeface="Times New Roman"/>
                <a:sym typeface="Times New Roman"/>
              </a:rPr>
              <a:t>C/CPT TAYLOR McCURDY</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S-2 Intelligence and Public Affairs        	</a:t>
            </a:r>
            <a:r>
              <a:rPr lang="en" sz="1000">
                <a:solidFill>
                  <a:schemeClr val="lt1"/>
                </a:solidFill>
                <a:latin typeface="Times New Roman"/>
                <a:ea typeface="Times New Roman"/>
                <a:cs typeface="Times New Roman"/>
                <a:sym typeface="Times New Roman"/>
              </a:rPr>
              <a:t>C/CPT JOHN HERNANDEZ</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S-3 Training and Operations Officer   	</a:t>
            </a:r>
            <a:r>
              <a:rPr lang="en" sz="1000">
                <a:solidFill>
                  <a:schemeClr val="lt1"/>
                </a:solidFill>
                <a:latin typeface="Times New Roman"/>
                <a:ea typeface="Times New Roman"/>
                <a:cs typeface="Times New Roman"/>
                <a:sym typeface="Times New Roman"/>
              </a:rPr>
              <a:t>C/MAJ LAUREN JONES</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S-4 Supply Officer                                      </a:t>
            </a:r>
            <a:r>
              <a:rPr lang="en" sz="1000">
                <a:solidFill>
                  <a:schemeClr val="lt1"/>
                </a:solidFill>
                <a:latin typeface="Times New Roman"/>
                <a:ea typeface="Times New Roman"/>
                <a:cs typeface="Times New Roman"/>
                <a:sym typeface="Times New Roman"/>
              </a:rPr>
              <a:t>C/CPT ERIN POWELL</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S-5 Public Affairs/Communications      	</a:t>
            </a:r>
            <a:r>
              <a:rPr lang="en" sz="1000">
                <a:solidFill>
                  <a:schemeClr val="lt1"/>
                </a:solidFill>
                <a:latin typeface="Times New Roman"/>
                <a:ea typeface="Times New Roman"/>
                <a:cs typeface="Times New Roman"/>
                <a:sym typeface="Times New Roman"/>
              </a:rPr>
              <a:t>C/CPT JONAH JAMIESON</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000" b="1">
                <a:solidFill>
                  <a:schemeClr val="lt1"/>
                </a:solidFill>
                <a:latin typeface="Times New Roman"/>
                <a:ea typeface="Times New Roman"/>
                <a:cs typeface="Times New Roman"/>
                <a:sym typeface="Times New Roman"/>
              </a:rPr>
              <a:t>Battalion S-6 Special Projects Officer                     	</a:t>
            </a:r>
            <a:r>
              <a:rPr lang="en" sz="1000">
                <a:solidFill>
                  <a:schemeClr val="lt1"/>
                </a:solidFill>
                <a:latin typeface="Times New Roman"/>
                <a:ea typeface="Times New Roman"/>
                <a:cs typeface="Times New Roman"/>
                <a:sym typeface="Times New Roman"/>
              </a:rPr>
              <a:t>C/ CPT STEPHEN HANEY</a:t>
            </a:r>
            <a:endParaRPr sz="1000">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r>
              <a:rPr lang="en" sz="1400">
                <a:solidFill>
                  <a:srgbClr val="FFFFFF"/>
                </a:solidFill>
              </a:rPr>
              <a:t> From: STEPHEN HANEY, Cadet Captain(C/CPT), Special Projects Officer (S-6)</a:t>
            </a:r>
            <a:endParaRPr sz="1400">
              <a:solidFill>
                <a:srgbClr val="FFFFFF"/>
              </a:solidFil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551475" y="136545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a:latin typeface="Impact"/>
                <a:ea typeface="Impact"/>
                <a:cs typeface="Impact"/>
                <a:sym typeface="Impact"/>
              </a:rPr>
              <a:t>Our Mission</a:t>
            </a:r>
            <a:endParaRPr>
              <a:latin typeface="Impact"/>
              <a:ea typeface="Impact"/>
              <a:cs typeface="Impact"/>
              <a:sym typeface="Impact"/>
            </a:endParaRPr>
          </a:p>
        </p:txBody>
      </p:sp>
      <p:sp>
        <p:nvSpPr>
          <p:cNvPr id="67" name="Google Shape;67;p14"/>
          <p:cNvSpPr txBox="1">
            <a:spLocks noGrp="1"/>
          </p:cNvSpPr>
          <p:nvPr>
            <p:ph type="body" idx="1"/>
          </p:nvPr>
        </p:nvSpPr>
        <p:spPr>
          <a:xfrm>
            <a:off x="1823400" y="2458175"/>
            <a:ext cx="5640600" cy="124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Our mission in JROTC is to “motivate young people to become better citizens”.</a:t>
            </a:r>
            <a:endParaRPr b="1"/>
          </a:p>
          <a:p>
            <a:pPr marL="0" lvl="0" indent="0" algn="l" rtl="0">
              <a:spcBef>
                <a:spcPts val="1600"/>
              </a:spcBef>
              <a:spcAft>
                <a:spcPts val="1600"/>
              </a:spcAft>
              <a:buNone/>
            </a:pPr>
            <a:r>
              <a:rPr lang="en" b="1"/>
              <a:t> Upon graduation from High School, students will be equipped with Life and Leadership Skills to prepare them for the future.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901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EFEFEF"/>
                </a:solidFill>
              </a:rPr>
              <a:t>Our Program</a:t>
            </a:r>
            <a:endParaRPr sz="4000">
              <a:solidFill>
                <a:srgbClr val="EFEFEF"/>
              </a:solidFill>
            </a:endParaRPr>
          </a:p>
        </p:txBody>
      </p:sp>
      <p:sp>
        <p:nvSpPr>
          <p:cNvPr id="73" name="Google Shape;73;p15"/>
          <p:cNvSpPr txBox="1">
            <a:spLocks noGrp="1"/>
          </p:cNvSpPr>
          <p:nvPr>
            <p:ph type="body" idx="1"/>
          </p:nvPr>
        </p:nvSpPr>
        <p:spPr>
          <a:xfrm>
            <a:off x="123750" y="1171600"/>
            <a:ext cx="8708400" cy="3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F3F3F3"/>
                </a:solidFill>
              </a:rPr>
              <a:t>“J</a:t>
            </a:r>
            <a:r>
              <a:rPr lang="en" sz="2000">
                <a:solidFill>
                  <a:srgbClr val="F3F3F3"/>
                </a:solidFill>
              </a:rPr>
              <a:t>ROTC DOES NOT RECRUIT YOU, OR MAKE YOU GO TO THE MILITARY!!  It is for students who wish to serve their school and community, For some students JROTC is a a place for people to belong and get along. For others, this program is for future leaders of corporations, organizations, presidents, senators, and or military officers. If you join this program, and you put your all into your school and JROTC,  you will not only be successful, but also a phenomenal Leader. I guarantee you that JROTC is not just for people who want to go into the military, it’s for people who want to be leaders.”</a:t>
            </a:r>
            <a:endParaRPr sz="2000">
              <a:solidFill>
                <a:srgbClr val="F3F3F3"/>
              </a:solidFill>
            </a:endParaRPr>
          </a:p>
          <a:p>
            <a:pPr marL="0" lvl="0" indent="0" algn="l" rtl="0">
              <a:spcBef>
                <a:spcPts val="1600"/>
              </a:spcBef>
              <a:spcAft>
                <a:spcPts val="1600"/>
              </a:spcAft>
              <a:buNone/>
            </a:pPr>
            <a:r>
              <a:rPr lang="en" sz="2000">
                <a:solidFill>
                  <a:srgbClr val="F3F3F3"/>
                </a:solidFill>
              </a:rPr>
              <a:t>Cadet MAJ Hallie Reno, RHSJROTC Executive Officer (XO)</a:t>
            </a:r>
            <a:endParaRPr sz="2000">
              <a:solidFill>
                <a:srgbClr val="F3F3F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rgbClr val="F3F3F3"/>
                </a:solidFill>
              </a:rPr>
              <a:t>In School Activities-</a:t>
            </a:r>
            <a:endParaRPr sz="3500">
              <a:solidFill>
                <a:srgbClr val="F3F3F3"/>
              </a:solidFill>
            </a:endParaRPr>
          </a:p>
        </p:txBody>
      </p:sp>
      <p:sp>
        <p:nvSpPr>
          <p:cNvPr id="79" name="Google Shape;79;p16"/>
          <p:cNvSpPr txBox="1">
            <a:spLocks noGrp="1"/>
          </p:cNvSpPr>
          <p:nvPr>
            <p:ph type="body" idx="1"/>
          </p:nvPr>
        </p:nvSpPr>
        <p:spPr>
          <a:xfrm>
            <a:off x="311700" y="1124700"/>
            <a:ext cx="8520600" cy="35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3F3F3"/>
                </a:solidFill>
              </a:rPr>
              <a:t>Our in school activities include the following:</a:t>
            </a:r>
            <a:endParaRPr sz="2200">
              <a:solidFill>
                <a:srgbClr val="F3F3F3"/>
              </a:solidFill>
            </a:endParaRPr>
          </a:p>
          <a:p>
            <a:pPr marL="457200" lvl="0" indent="-368300" algn="l" rtl="0">
              <a:spcBef>
                <a:spcPts val="1600"/>
              </a:spcBef>
              <a:spcAft>
                <a:spcPts val="0"/>
              </a:spcAft>
              <a:buClr>
                <a:srgbClr val="F3F3F3"/>
              </a:buClr>
              <a:buSzPts val="2200"/>
              <a:buChar char="●"/>
            </a:pPr>
            <a:r>
              <a:rPr lang="en" sz="2200">
                <a:solidFill>
                  <a:srgbClr val="F3F3F3"/>
                </a:solidFill>
              </a:rPr>
              <a:t>Raiders</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PT(Physical Training)</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Drill</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Color Guard</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Academics</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Leadership </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Team Building </a:t>
            </a:r>
            <a:endParaRPr sz="2200">
              <a:solidFill>
                <a:srgbClr val="F3F3F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rgbClr val="F3F3F3"/>
                </a:solidFill>
              </a:rPr>
              <a:t>Classroom subjects-</a:t>
            </a:r>
            <a:endParaRPr sz="3500">
              <a:solidFill>
                <a:srgbClr val="F3F3F3"/>
              </a:solidFill>
            </a:endParaRPr>
          </a:p>
        </p:txBody>
      </p:sp>
      <p:sp>
        <p:nvSpPr>
          <p:cNvPr id="85" name="Google Shape;85;p17"/>
          <p:cNvSpPr txBox="1">
            <a:spLocks noGrp="1"/>
          </p:cNvSpPr>
          <p:nvPr>
            <p:ph type="body" idx="1"/>
          </p:nvPr>
        </p:nvSpPr>
        <p:spPr>
          <a:xfrm>
            <a:off x="311700" y="1124700"/>
            <a:ext cx="8520600" cy="35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3F3F3"/>
                </a:solidFill>
              </a:rPr>
              <a:t>Our classroom subjects include the following:</a:t>
            </a:r>
            <a:endParaRPr sz="2200">
              <a:solidFill>
                <a:srgbClr val="F3F3F3"/>
              </a:solidFill>
            </a:endParaRPr>
          </a:p>
          <a:p>
            <a:pPr marL="457200" lvl="0" indent="-368300" algn="l" rtl="0">
              <a:spcBef>
                <a:spcPts val="1600"/>
              </a:spcBef>
              <a:spcAft>
                <a:spcPts val="0"/>
              </a:spcAft>
              <a:buClr>
                <a:srgbClr val="F3F3F3"/>
              </a:buClr>
              <a:buSzPts val="2200"/>
              <a:buChar char="●"/>
            </a:pPr>
            <a:r>
              <a:rPr lang="en" sz="2200">
                <a:solidFill>
                  <a:srgbClr val="F3F3F3"/>
                </a:solidFill>
              </a:rPr>
              <a:t>Drill and Ceremonies			</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American History</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School Service</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Career Planning</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Academics</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Leadership </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Team Building </a:t>
            </a:r>
            <a:endParaRPr sz="2200">
              <a:solidFill>
                <a:srgbClr val="F3F3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rgbClr val="F3F3F3"/>
                </a:solidFill>
              </a:rPr>
              <a:t>Classroom subjects-</a:t>
            </a:r>
            <a:endParaRPr sz="3500">
              <a:solidFill>
                <a:srgbClr val="F3F3F3"/>
              </a:solidFill>
            </a:endParaRPr>
          </a:p>
        </p:txBody>
      </p:sp>
      <p:sp>
        <p:nvSpPr>
          <p:cNvPr id="91" name="Google Shape;91;p18"/>
          <p:cNvSpPr txBox="1">
            <a:spLocks noGrp="1"/>
          </p:cNvSpPr>
          <p:nvPr>
            <p:ph type="body" idx="1"/>
          </p:nvPr>
        </p:nvSpPr>
        <p:spPr>
          <a:xfrm>
            <a:off x="311700" y="1124700"/>
            <a:ext cx="8520600" cy="35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3F3F3"/>
                </a:solidFill>
              </a:rPr>
              <a:t>Our classroom subjects include the following:</a:t>
            </a:r>
            <a:endParaRPr sz="2200">
              <a:solidFill>
                <a:srgbClr val="F3F3F3"/>
              </a:solidFill>
            </a:endParaRPr>
          </a:p>
          <a:p>
            <a:pPr marL="457200" lvl="0" indent="-368300" algn="l" rtl="0">
              <a:spcBef>
                <a:spcPts val="1600"/>
              </a:spcBef>
              <a:spcAft>
                <a:spcPts val="0"/>
              </a:spcAft>
              <a:buClr>
                <a:srgbClr val="F3F3F3"/>
              </a:buClr>
              <a:buSzPts val="2200"/>
              <a:buChar char="●"/>
            </a:pPr>
            <a:r>
              <a:rPr lang="en" sz="2200">
                <a:solidFill>
                  <a:srgbClr val="F3F3F3"/>
                </a:solidFill>
              </a:rPr>
              <a:t>Financial Planning</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Military History			</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Personal Skills</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ACT and SAT Preparation</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Community Service </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Full ride scholarships</a:t>
            </a:r>
            <a:endParaRPr sz="2200">
              <a:solidFill>
                <a:srgbClr val="F3F3F3"/>
              </a:solidFill>
            </a:endParaRPr>
          </a:p>
          <a:p>
            <a:pPr marL="457200" lvl="0" indent="-368300" algn="l" rtl="0">
              <a:spcBef>
                <a:spcPts val="0"/>
              </a:spcBef>
              <a:spcAft>
                <a:spcPts val="0"/>
              </a:spcAft>
              <a:buClr>
                <a:srgbClr val="F3F3F3"/>
              </a:buClr>
              <a:buSzPts val="2200"/>
              <a:buChar char="●"/>
            </a:pPr>
            <a:r>
              <a:rPr lang="en" sz="2200">
                <a:solidFill>
                  <a:srgbClr val="F3F3F3"/>
                </a:solidFill>
              </a:rPr>
              <a:t>JROTC and Military benefits</a:t>
            </a:r>
            <a:endParaRPr sz="2200">
              <a:solidFill>
                <a:srgbClr val="F3F3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rgbClr val="F3F3F3"/>
                </a:solidFill>
              </a:rPr>
              <a:t>Raiders-</a:t>
            </a:r>
            <a:endParaRPr sz="3500">
              <a:solidFill>
                <a:srgbClr val="F3F3F3"/>
              </a:solidFill>
            </a:endParaRPr>
          </a:p>
        </p:txBody>
      </p:sp>
      <p:sp>
        <p:nvSpPr>
          <p:cNvPr id="97" name="Google Shape;97;p19"/>
          <p:cNvSpPr txBox="1">
            <a:spLocks noGrp="1"/>
          </p:cNvSpPr>
          <p:nvPr>
            <p:ph type="body" idx="1"/>
          </p:nvPr>
        </p:nvSpPr>
        <p:spPr>
          <a:xfrm>
            <a:off x="311700" y="1171600"/>
            <a:ext cx="3318600" cy="33972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2100">
                <a:solidFill>
                  <a:srgbClr val="F3F3F3"/>
                </a:solidFill>
              </a:rPr>
              <a:t>This is a video of a Raiders Competition in 2019</a:t>
            </a:r>
            <a:endParaRPr sz="2100">
              <a:solidFill>
                <a:srgbClr val="F3F3F3"/>
              </a:solidFill>
            </a:endParaRPr>
          </a:p>
          <a:p>
            <a:pPr marL="0" lvl="0" indent="0" algn="l" rtl="0">
              <a:spcBef>
                <a:spcPts val="1600"/>
              </a:spcBef>
              <a:spcAft>
                <a:spcPts val="0"/>
              </a:spcAft>
              <a:buNone/>
            </a:pPr>
            <a:endParaRPr sz="2100">
              <a:solidFill>
                <a:srgbClr val="F3F3F3"/>
              </a:solidFill>
            </a:endParaRPr>
          </a:p>
          <a:p>
            <a:pPr marL="0" lvl="0" indent="457200" algn="l" rtl="0">
              <a:spcBef>
                <a:spcPts val="1600"/>
              </a:spcBef>
              <a:spcAft>
                <a:spcPts val="0"/>
              </a:spcAft>
              <a:buNone/>
            </a:pPr>
            <a:r>
              <a:rPr lang="en" sz="2100">
                <a:solidFill>
                  <a:srgbClr val="F3F3F3"/>
                </a:solidFill>
              </a:rPr>
              <a:t>“This is what we would like to accomplish by next year.”</a:t>
            </a:r>
            <a:endParaRPr sz="2100">
              <a:solidFill>
                <a:srgbClr val="F3F3F3"/>
              </a:solidFill>
            </a:endParaRPr>
          </a:p>
          <a:p>
            <a:pPr marL="0" lvl="0" indent="457200" algn="l" rtl="0">
              <a:spcBef>
                <a:spcPts val="1600"/>
              </a:spcBef>
              <a:spcAft>
                <a:spcPts val="1600"/>
              </a:spcAft>
              <a:buNone/>
            </a:pPr>
            <a:endParaRPr sz="2100">
              <a:solidFill>
                <a:srgbClr val="F3F3F3"/>
              </a:solidFill>
            </a:endParaRPr>
          </a:p>
        </p:txBody>
      </p:sp>
      <p:pic>
        <p:nvPicPr>
          <p:cNvPr id="98" name="Google Shape;98;p19" descr="JROTC Raider National Championship&#10;November 2, 2018&#10;Molena, GA&#10;&#10;&#10;Music Credit: &quot;For The Glory&quot; by All Good Things" title="2018 Red Knight Raiders JROTC National Championship">
            <a:hlinkClick r:id="rId3"/>
          </p:cNvPr>
          <p:cNvPicPr preferRelativeResize="0"/>
          <p:nvPr/>
        </p:nvPicPr>
        <p:blipFill>
          <a:blip r:embed="rId4">
            <a:alphaModFix/>
          </a:blip>
          <a:stretch>
            <a:fillRect/>
          </a:stretch>
        </p:blipFill>
        <p:spPr>
          <a:xfrm>
            <a:off x="3630175" y="857250"/>
            <a:ext cx="4572000" cy="3429000"/>
          </a:xfrm>
          <a:prstGeom prst="rect">
            <a:avLst/>
          </a:prstGeom>
          <a:noFill/>
          <a:ln>
            <a:noFill/>
          </a:ln>
        </p:spPr>
      </p:pic>
      <p:sp>
        <p:nvSpPr>
          <p:cNvPr id="99" name="Google Shape;99;p19"/>
          <p:cNvSpPr txBox="1"/>
          <p:nvPr/>
        </p:nvSpPr>
        <p:spPr>
          <a:xfrm>
            <a:off x="85075" y="4568800"/>
            <a:ext cx="9297000" cy="3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F3F3F3"/>
                </a:solidFill>
                <a:latin typeface="Old Standard TT"/>
                <a:ea typeface="Old Standard TT"/>
                <a:cs typeface="Old Standard TT"/>
                <a:sym typeface="Old Standard TT"/>
              </a:rPr>
              <a:t>From: Cadet MAJOR (C/MAJ) Hallie Reno, RHSJROTC Executive Officer (XO)</a:t>
            </a:r>
            <a:endParaRPr sz="2000">
              <a:solidFill>
                <a:srgbClr val="F3F3F3"/>
              </a:solidFill>
              <a:latin typeface="Old Standard TT"/>
              <a:ea typeface="Old Standard TT"/>
              <a:cs typeface="Old Standard TT"/>
              <a:sym typeface="Old Standard TT"/>
            </a:endParaRPr>
          </a:p>
          <a:p>
            <a:pPr marL="0" lvl="0" indent="0" algn="l" rtl="0">
              <a:spcBef>
                <a:spcPts val="160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F3F3F3"/>
                </a:solidFill>
              </a:rPr>
              <a:t>PT(Physical Training)-</a:t>
            </a:r>
            <a:endParaRPr sz="3200">
              <a:solidFill>
                <a:srgbClr val="F3F3F3"/>
              </a:solidFill>
            </a:endParaRPr>
          </a:p>
        </p:txBody>
      </p:sp>
      <p:sp>
        <p:nvSpPr>
          <p:cNvPr id="105" name="Google Shape;105;p20"/>
          <p:cNvSpPr txBox="1">
            <a:spLocks noGrp="1"/>
          </p:cNvSpPr>
          <p:nvPr>
            <p:ph type="body" idx="1"/>
          </p:nvPr>
        </p:nvSpPr>
        <p:spPr>
          <a:xfrm>
            <a:off x="311700" y="1171600"/>
            <a:ext cx="38031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F3F3F3"/>
                </a:solidFill>
              </a:rPr>
              <a:t>“This is a video of a PT competition, but may vary depending on the location of the competition.”</a:t>
            </a:r>
            <a:endParaRPr sz="2000">
              <a:solidFill>
                <a:srgbClr val="F3F3F3"/>
              </a:solidFill>
            </a:endParaRPr>
          </a:p>
        </p:txBody>
      </p:sp>
      <p:pic>
        <p:nvPicPr>
          <p:cNvPr id="106" name="Google Shape;106;p20" descr="JROTC physical fitness competition between different high schools in MA. High school students showing what hard work looks like." title="JROTC Physical Fitness competition (PT comp.)">
            <a:hlinkClick r:id="rId3"/>
          </p:cNvPr>
          <p:cNvPicPr preferRelativeResize="0"/>
          <p:nvPr/>
        </p:nvPicPr>
        <p:blipFill>
          <a:blip r:embed="rId4">
            <a:alphaModFix/>
          </a:blip>
          <a:stretch>
            <a:fillRect/>
          </a:stretch>
        </p:blipFill>
        <p:spPr>
          <a:xfrm>
            <a:off x="4178800" y="1058225"/>
            <a:ext cx="4572000" cy="3429000"/>
          </a:xfrm>
          <a:prstGeom prst="rect">
            <a:avLst/>
          </a:prstGeom>
          <a:noFill/>
          <a:ln>
            <a:noFill/>
          </a:ln>
        </p:spPr>
      </p:pic>
      <p:sp>
        <p:nvSpPr>
          <p:cNvPr id="107" name="Google Shape;107;p20"/>
          <p:cNvSpPr txBox="1">
            <a:spLocks noGrp="1"/>
          </p:cNvSpPr>
          <p:nvPr>
            <p:ph type="body" idx="1"/>
          </p:nvPr>
        </p:nvSpPr>
        <p:spPr>
          <a:xfrm>
            <a:off x="85950" y="4396925"/>
            <a:ext cx="8375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F3F3F3"/>
                </a:solidFill>
              </a:rPr>
              <a:t>From: Cadet First Sergeant (C/1SG)  Vincent Brown, PT  Captain</a:t>
            </a:r>
            <a:endParaRPr sz="2000">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244200" y="189800"/>
            <a:ext cx="12684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F3F3F3"/>
                </a:solidFill>
              </a:rPr>
              <a:t>Drill</a:t>
            </a:r>
            <a:endParaRPr sz="2300">
              <a:solidFill>
                <a:srgbClr val="F3F3F3"/>
              </a:solidFill>
            </a:endParaRPr>
          </a:p>
        </p:txBody>
      </p:sp>
      <p:sp>
        <p:nvSpPr>
          <p:cNvPr id="113" name="Google Shape;113;p21"/>
          <p:cNvSpPr txBox="1">
            <a:spLocks noGrp="1"/>
          </p:cNvSpPr>
          <p:nvPr>
            <p:ph type="body" idx="1"/>
          </p:nvPr>
        </p:nvSpPr>
        <p:spPr>
          <a:xfrm>
            <a:off x="244200" y="871725"/>
            <a:ext cx="4009800" cy="198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3F3F3"/>
                </a:solidFill>
              </a:rPr>
              <a:t>This is a video of how drill and drill competitions are conducted.</a:t>
            </a:r>
            <a:endParaRPr>
              <a:solidFill>
                <a:srgbClr val="F3F3F3"/>
              </a:solidFill>
            </a:endParaRPr>
          </a:p>
        </p:txBody>
      </p:sp>
      <p:pic>
        <p:nvPicPr>
          <p:cNvPr id="114" name="Google Shape;114;p21" title="JROTC Drill Competition">
            <a:hlinkClick r:id="rId3"/>
          </p:cNvPr>
          <p:cNvPicPr preferRelativeResize="0"/>
          <p:nvPr/>
        </p:nvPicPr>
        <p:blipFill>
          <a:blip r:embed="rId4">
            <a:alphaModFix/>
          </a:blip>
          <a:stretch>
            <a:fillRect/>
          </a:stretch>
        </p:blipFill>
        <p:spPr>
          <a:xfrm>
            <a:off x="4342575" y="0"/>
            <a:ext cx="4712075" cy="3534050"/>
          </a:xfrm>
          <a:prstGeom prst="rect">
            <a:avLst/>
          </a:prstGeom>
          <a:noFill/>
          <a:ln>
            <a:noFill/>
          </a:ln>
        </p:spPr>
      </p:pic>
      <p:pic>
        <p:nvPicPr>
          <p:cNvPr id="115" name="Google Shape;115;p21" title="Ozark High School JROTC Drill Team 2017">
            <a:hlinkClick r:id="rId5"/>
          </p:cNvPr>
          <p:cNvPicPr preferRelativeResize="0"/>
          <p:nvPr/>
        </p:nvPicPr>
        <p:blipFill>
          <a:blip r:embed="rId6">
            <a:alphaModFix/>
          </a:blip>
          <a:stretch>
            <a:fillRect/>
          </a:stretch>
        </p:blipFill>
        <p:spPr>
          <a:xfrm>
            <a:off x="244200" y="3040958"/>
            <a:ext cx="3428100" cy="1907868"/>
          </a:xfrm>
          <a:prstGeom prst="rect">
            <a:avLst/>
          </a:prstGeom>
          <a:noFill/>
          <a:ln>
            <a:noFill/>
          </a:ln>
        </p:spPr>
      </p:pic>
      <p:sp>
        <p:nvSpPr>
          <p:cNvPr id="116" name="Google Shape;116;p21"/>
          <p:cNvSpPr txBox="1">
            <a:spLocks noGrp="1"/>
          </p:cNvSpPr>
          <p:nvPr>
            <p:ph type="body" idx="1"/>
          </p:nvPr>
        </p:nvSpPr>
        <p:spPr>
          <a:xfrm>
            <a:off x="3944650" y="3120200"/>
            <a:ext cx="4281000" cy="13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“My goal is  to have us be able to perform Drill like this.”</a:t>
            </a:r>
            <a:endParaRPr>
              <a:solidFill>
                <a:srgbClr val="F3F3F3"/>
              </a:solidFill>
            </a:endParaRPr>
          </a:p>
          <a:p>
            <a:pPr marL="0" lvl="0" indent="0" algn="l" rtl="0">
              <a:spcBef>
                <a:spcPts val="1600"/>
              </a:spcBef>
              <a:spcAft>
                <a:spcPts val="1600"/>
              </a:spcAft>
              <a:buNone/>
            </a:pPr>
            <a:r>
              <a:rPr lang="en">
                <a:solidFill>
                  <a:srgbClr val="F3F3F3"/>
                </a:solidFill>
              </a:rPr>
              <a:t>Hallie Reno, XO</a:t>
            </a:r>
            <a:endParaRPr>
              <a:solidFill>
                <a:srgbClr val="F3F3F3"/>
              </a:solidFill>
            </a:endParaRPr>
          </a:p>
        </p:txBody>
      </p:sp>
      <p:sp>
        <p:nvSpPr>
          <p:cNvPr id="117" name="Google Shape;117;p21"/>
          <p:cNvSpPr txBox="1"/>
          <p:nvPr/>
        </p:nvSpPr>
        <p:spPr>
          <a:xfrm>
            <a:off x="4061125" y="4546025"/>
            <a:ext cx="2450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Hallie Reno</a:t>
            </a:r>
            <a:endParaRPr>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Words>
  <Application>Microsoft Macintosh PowerPoint</Application>
  <PresentationFormat>On-screen Show (16:9)</PresentationFormat>
  <Paragraphs>95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Impact</vt:lpstr>
      <vt:lpstr>Arial</vt:lpstr>
      <vt:lpstr>Old Standard TT</vt:lpstr>
      <vt:lpstr>Georgia</vt:lpstr>
      <vt:lpstr>Times New Roman</vt:lpstr>
      <vt:lpstr>Verdana</vt:lpstr>
      <vt:lpstr>Paperback</vt:lpstr>
      <vt:lpstr>Junior-ROTC</vt:lpstr>
      <vt:lpstr>                           Our Mission</vt:lpstr>
      <vt:lpstr>Our Program</vt:lpstr>
      <vt:lpstr>In School Activities-</vt:lpstr>
      <vt:lpstr>Classroom subjects-</vt:lpstr>
      <vt:lpstr>Classroom subjects-</vt:lpstr>
      <vt:lpstr>Raiders-</vt:lpstr>
      <vt:lpstr>PT(Physical Training)-</vt:lpstr>
      <vt:lpstr>Drill</vt:lpstr>
      <vt:lpstr>Color Guard</vt:lpstr>
      <vt:lpstr>Academics/Leadership</vt:lpstr>
      <vt:lpstr>Team Building</vt:lpstr>
      <vt:lpstr>Community Service</vt:lpstr>
      <vt:lpstr>Community Service</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Junior-ROTC</dc:title>
  <cp:lastModifiedBy>Microsoft Office User</cp:lastModifiedBy>
  <cp:revision>1</cp:revision>
  <dcterms:modified xsi:type="dcterms:W3CDTF">2020-11-14T22:31:33Z</dcterms:modified>
</cp:coreProperties>
</file>